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0" r:id="rId4"/>
  </p:sldMasterIdLst>
  <p:notesMasterIdLst>
    <p:notesMasterId r:id="rId16"/>
  </p:notesMasterIdLst>
  <p:handoutMasterIdLst>
    <p:handoutMasterId r:id="rId17"/>
  </p:handoutMasterIdLst>
  <p:sldIdLst>
    <p:sldId id="312" r:id="rId5"/>
    <p:sldId id="304" r:id="rId6"/>
    <p:sldId id="307" r:id="rId7"/>
    <p:sldId id="314" r:id="rId8"/>
    <p:sldId id="315" r:id="rId9"/>
    <p:sldId id="320" r:id="rId10"/>
    <p:sldId id="321" r:id="rId11"/>
    <p:sldId id="317" r:id="rId12"/>
    <p:sldId id="322" r:id="rId13"/>
    <p:sldId id="318" r:id="rId14"/>
    <p:sldId id="297"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24CB2-434C-4C39-BB81-59DF7F8590C3}" v="52" dt="2024-04-11T13:28:01.921"/>
    <p1510:client id="{4A9525BC-CC4F-4E57-B179-ECA027ED9F85}" v="12" dt="2024-04-11T12:41:49.866"/>
    <p1510:client id="{4BB0710B-A66A-4056-851D-95B6181B8EC8}" v="35" dt="2024-04-11T12:52:51.264"/>
    <p1510:client id="{92872BB8-A4CD-4B2C-8CC8-96A3D8A6DE58}" v="1270" dt="2024-04-11T13:30:02.974"/>
    <p1510:client id="{D64C85EE-96D0-4EAF-A312-A3055AFD6DB5}" v="60" dt="2024-04-11T13:37:02.353"/>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2" autoAdjust="0"/>
    <p:restoredTop sz="95388" autoAdjust="0"/>
  </p:normalViewPr>
  <p:slideViewPr>
    <p:cSldViewPr snapToGrid="0" snapToObjects="1">
      <p:cViewPr varScale="1">
        <p:scale>
          <a:sx n="70" d="100"/>
          <a:sy n="70" d="100"/>
        </p:scale>
        <p:origin x="628" y="5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mailto:patriciacucu@outlook.com"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hyperlink" Target="mailto:bratusarah@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6.gif"/></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Identitate Vizuală / LOGO - Universitatea Politehnica din Bucuresti">
            <a:extLst>
              <a:ext uri="{FF2B5EF4-FFF2-40B4-BE49-F238E27FC236}">
                <a16:creationId xmlns:a16="http://schemas.microsoft.com/office/drawing/2014/main" id="{A6D3B132-EB62-04C4-D7D8-455B76FFF3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6029" y="240500"/>
            <a:ext cx="2958616" cy="2958616"/>
          </a:xfrm>
          <a:prstGeom prst="rect">
            <a:avLst/>
          </a:prstGeom>
          <a:solidFill>
            <a:srgbClr val="FFFFFF"/>
          </a:solidFill>
        </p:spPr>
      </p:pic>
      <p:pic>
        <p:nvPicPr>
          <p:cNvPr id="1028" name="Picture 4" descr="Vísindavefurinn: Hver er á merki Háskóla Íslands?">
            <a:extLst>
              <a:ext uri="{FF2B5EF4-FFF2-40B4-BE49-F238E27FC236}">
                <a16:creationId xmlns:a16="http://schemas.microsoft.com/office/drawing/2014/main" id="{536707C6-4C01-3AB5-A022-6EDF94E02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732" y="3125964"/>
            <a:ext cx="2884078" cy="2811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D5B807-3AD0-804B-181F-4EA5C4041E41}"/>
              </a:ext>
            </a:extLst>
          </p:cNvPr>
          <p:cNvSpPr/>
          <p:nvPr/>
        </p:nvSpPr>
        <p:spPr>
          <a:xfrm>
            <a:off x="3429000" y="2314438"/>
            <a:ext cx="5157216"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TextBox 4">
            <a:extLst>
              <a:ext uri="{FF2B5EF4-FFF2-40B4-BE49-F238E27FC236}">
                <a16:creationId xmlns:a16="http://schemas.microsoft.com/office/drawing/2014/main" id="{E7F6B750-037B-C926-8638-48AC6809369D}"/>
              </a:ext>
            </a:extLst>
          </p:cNvPr>
          <p:cNvSpPr txBox="1"/>
          <p:nvPr/>
        </p:nvSpPr>
        <p:spPr>
          <a:xfrm>
            <a:off x="3896269" y="2624328"/>
            <a:ext cx="4479635" cy="523220"/>
          </a:xfrm>
          <a:prstGeom prst="rect">
            <a:avLst/>
          </a:prstGeom>
          <a:noFill/>
        </p:spPr>
        <p:txBody>
          <a:bodyPr wrap="square" rtlCol="0">
            <a:spAutoFit/>
          </a:bodyPr>
          <a:lstStyle/>
          <a:p>
            <a:r>
              <a:rPr lang="en-US" sz="2800" b="1" dirty="0">
                <a:solidFill>
                  <a:schemeClr val="accent6"/>
                </a:solidFill>
                <a:latin typeface="+mj-lt"/>
              </a:rPr>
              <a:t>APPARENT MOTION</a:t>
            </a:r>
            <a:endParaRPr lang="ro-RO" sz="2800" b="1" dirty="0">
              <a:solidFill>
                <a:schemeClr val="accent6"/>
              </a:solidFill>
              <a:latin typeface="+mj-lt"/>
            </a:endParaRPr>
          </a:p>
        </p:txBody>
      </p:sp>
      <p:sp>
        <p:nvSpPr>
          <p:cNvPr id="6" name="TextBox 5">
            <a:extLst>
              <a:ext uri="{FF2B5EF4-FFF2-40B4-BE49-F238E27FC236}">
                <a16:creationId xmlns:a16="http://schemas.microsoft.com/office/drawing/2014/main" id="{7F0FEE8F-6213-89D8-4443-846D635D33E1}"/>
              </a:ext>
            </a:extLst>
          </p:cNvPr>
          <p:cNvSpPr txBox="1"/>
          <p:nvPr/>
        </p:nvSpPr>
        <p:spPr>
          <a:xfrm>
            <a:off x="859536" y="4538317"/>
            <a:ext cx="5696712" cy="646331"/>
          </a:xfrm>
          <a:prstGeom prst="rect">
            <a:avLst/>
          </a:prstGeom>
          <a:noFill/>
        </p:spPr>
        <p:txBody>
          <a:bodyPr wrap="square" rtlCol="0">
            <a:spAutoFit/>
          </a:bodyPr>
          <a:lstStyle/>
          <a:p>
            <a:r>
              <a:rPr lang="ro-RO" b="1" i="1" dirty="0"/>
              <a:t>Project </a:t>
            </a:r>
            <a:r>
              <a:rPr lang="ro-RO" b="1" i="1" dirty="0" err="1"/>
              <a:t>by</a:t>
            </a:r>
            <a:r>
              <a:rPr lang="ro-RO" b="1" i="1" dirty="0"/>
              <a:t> Patricia-Ioana Cucu &amp; Sarah-Alexia Bratu</a:t>
            </a:r>
          </a:p>
          <a:p>
            <a:r>
              <a:rPr lang="ro-RO" b="1" i="1" dirty="0" err="1"/>
              <a:t>Students</a:t>
            </a:r>
            <a:r>
              <a:rPr lang="ro-RO" b="1" i="1" dirty="0"/>
              <a:t> of </a:t>
            </a:r>
            <a:r>
              <a:rPr lang="ro-RO" b="1" i="1" dirty="0" err="1"/>
              <a:t>Faculty</a:t>
            </a:r>
            <a:r>
              <a:rPr lang="ro-RO" b="1" i="1" dirty="0"/>
              <a:t> of Aerospace Engineering-UNSTPB</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1145309" y="928688"/>
            <a:ext cx="7843837" cy="1012782"/>
          </a:xfrm>
        </p:spPr>
        <p:txBody>
          <a:bodyPr/>
          <a:lstStyle/>
          <a:p>
            <a:r>
              <a:rPr lang="en-US" dirty="0"/>
              <a:t>CONCLUSIONS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450477" y="2401064"/>
            <a:ext cx="11288951" cy="4376506"/>
          </a:xfrm>
        </p:spPr>
        <p:txBody>
          <a:bodyPr>
            <a:normAutofit/>
          </a:bodyPr>
          <a:lstStyle/>
          <a:p>
            <a:pPr algn="just" rtl="0" fontAlgn="base">
              <a:spcBef>
                <a:spcPts val="15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startup test successfully verifies the functionality of the vibration motors by playing predefined patterns through them. The randomized selection of patterns ensures variability and accuracy in testing, contributing to the reliability of subsequent participant trials.</a:t>
            </a:r>
          </a:p>
          <a:p>
            <a:pPr algn="just" rtl="0" fontAlgn="base">
              <a:spcBef>
                <a:spcPts val="1500"/>
              </a:spcBef>
              <a:spcAft>
                <a:spcPts val="0"/>
              </a:spcAft>
            </a:pP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participant responses to the apparent motion stimuli (</a:t>
            </a:r>
            <a:r>
              <a:rPr lang="en-US" sz="1800" b="1" i="1" u="none" strike="noStrike" dirty="0">
                <a:solidFill>
                  <a:srgbClr val="000000"/>
                </a:solidFill>
                <a:effectLst/>
                <a:latin typeface="Times New Roman" panose="02020603050405020304" pitchFamily="18" charset="0"/>
              </a:rPr>
              <a:t>vertical or horizontal</a:t>
            </a:r>
            <a:r>
              <a:rPr lang="en-US" sz="1800" b="0" i="0" u="none" strike="noStrike" dirty="0">
                <a:solidFill>
                  <a:srgbClr val="000000"/>
                </a:solidFill>
                <a:effectLst/>
                <a:latin typeface="Times New Roman" panose="02020603050405020304" pitchFamily="18" charset="0"/>
              </a:rPr>
              <a:t>) demonstrate variability across trials, which could be influenced by factors such as individual differences in perception, sensitivity to vibrations, or subjective interpretation of motion orientation.</a:t>
            </a:r>
          </a:p>
          <a:p>
            <a:pPr algn="just"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project effectively collects participant responses and experimental data, storing them in a structured format for further analysis. Analyzing the collected data could reveal patterns or trends in participant responses.</a:t>
            </a:r>
          </a:p>
          <a:p>
            <a:pPr algn="just" rtl="0" fontAlgn="base">
              <a:spcBef>
                <a:spcPts val="0"/>
              </a:spcBef>
              <a:spcAft>
                <a:spcPts val="0"/>
              </a:spcAft>
            </a:pPr>
            <a:endParaRPr lang="en-US" sz="1800" b="0" i="0" u="none" strike="noStrike" dirty="0">
              <a:solidFill>
                <a:srgbClr val="000000"/>
              </a:solidFill>
              <a:effectLst/>
              <a:latin typeface="Times New Roman" panose="02020603050405020304" pitchFamily="18" charset="0"/>
            </a:endParaRPr>
          </a:p>
          <a:p>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304842" y="342465"/>
            <a:ext cx="5715000" cy="2727709"/>
          </a:xfrm>
        </p:spPr>
        <p:txBody>
          <a:bodyPr/>
          <a:lstStyle/>
          <a:p>
            <a:pPr algn="ctr"/>
            <a:r>
              <a:rPr lang="en-US" sz="6000" dirty="0"/>
              <a:t>Thank 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normAutofit fontScale="70000" lnSpcReduction="20000"/>
          </a:bodyPr>
          <a:lstStyle/>
          <a:p>
            <a:r>
              <a:rPr lang="en-US" dirty="0"/>
              <a:t>Project done by</a:t>
            </a:r>
          </a:p>
          <a:p>
            <a:r>
              <a:rPr lang="en-US" dirty="0"/>
              <a:t>Patricia </a:t>
            </a:r>
            <a:r>
              <a:rPr lang="en-US" dirty="0" err="1"/>
              <a:t>Cucu</a:t>
            </a:r>
            <a:r>
              <a:rPr lang="en-US" dirty="0"/>
              <a:t> &amp; Sarah Bratu</a:t>
            </a:r>
          </a:p>
          <a:p>
            <a:endParaRPr lang="en-US" dirty="0"/>
          </a:p>
          <a:p>
            <a:r>
              <a:rPr lang="en-US" dirty="0">
                <a:hlinkClick r:id="rId3"/>
              </a:rPr>
              <a:t>patriciacucu@outlook.com</a:t>
            </a:r>
            <a:endParaRPr lang="en-US" dirty="0"/>
          </a:p>
          <a:p>
            <a:r>
              <a:rPr lang="en-US" dirty="0">
                <a:hlinkClick r:id="rId4"/>
              </a:rPr>
              <a:t>bratusarah@gmail.com</a:t>
            </a:r>
            <a:endParaRPr lang="en-US" dirty="0"/>
          </a:p>
          <a:p>
            <a:endParaRPr lang="en-US" dirty="0"/>
          </a:p>
          <a:p>
            <a:endParaRPr lang="en-US" dirty="0"/>
          </a:p>
          <a:p>
            <a:r>
              <a:rPr lang="en-US" dirty="0"/>
              <a:t>Students of the Aerospace Engineering Faculty - UNSTPB</a:t>
            </a:r>
          </a:p>
        </p:txBody>
      </p:sp>
      <p:pic>
        <p:nvPicPr>
          <p:cNvPr id="5" name="Picture 4" descr="Vísindavefurinn: Hver er á merki Háskóla Íslands?">
            <a:extLst>
              <a:ext uri="{FF2B5EF4-FFF2-40B4-BE49-F238E27FC236}">
                <a16:creationId xmlns:a16="http://schemas.microsoft.com/office/drawing/2014/main" id="{D02B6B9C-1A16-6E53-27BF-6A44BDD44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06" y="341200"/>
            <a:ext cx="1581751" cy="1550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PB Identitate Vizuală / LOGO - Universitatea Politehnica din Bucuresti">
            <a:extLst>
              <a:ext uri="{FF2B5EF4-FFF2-40B4-BE49-F238E27FC236}">
                <a16:creationId xmlns:a16="http://schemas.microsoft.com/office/drawing/2014/main" id="{CDFCF740-53D5-F55D-69A1-49606DAB936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86029" y="240500"/>
            <a:ext cx="1552380" cy="1552380"/>
          </a:xfrm>
          <a:prstGeom prst="rect">
            <a:avLst/>
          </a:prstGeom>
          <a:solidFill>
            <a:srgbClr val="FFFFFF"/>
          </a:solidFill>
        </p:spPr>
      </p:pic>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Contents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normAutofit lnSpcReduction="10000"/>
          </a:bodyPr>
          <a:lstStyle/>
          <a:p>
            <a:r>
              <a:rPr lang="en-US" dirty="0"/>
              <a:t>Description of the project</a:t>
            </a:r>
          </a:p>
          <a:p>
            <a:r>
              <a:rPr lang="en-US" dirty="0"/>
              <a:t>What is Apparent Motion?</a:t>
            </a:r>
          </a:p>
          <a:p>
            <a:r>
              <a:rPr lang="en-US" dirty="0"/>
              <a:t>Equipment</a:t>
            </a:r>
          </a:p>
          <a:p>
            <a:r>
              <a:rPr lang="en-US" dirty="0"/>
              <a:t>Patterns</a:t>
            </a:r>
          </a:p>
          <a:p>
            <a:r>
              <a:rPr lang="en-US" dirty="0"/>
              <a:t>Testing &amp; outcome</a:t>
            </a:r>
          </a:p>
          <a:p>
            <a:r>
              <a:rPr lang="en-US" dirty="0"/>
              <a:t>Conclusions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129472" y="223794"/>
            <a:ext cx="9661891" cy="1240864"/>
          </a:xfrm>
        </p:spPr>
        <p:txBody>
          <a:bodyPr anchor="b">
            <a:normAutofit/>
          </a:bodyPr>
          <a:lstStyle/>
          <a:p>
            <a:r>
              <a:rPr lang="en-US" sz="4000" dirty="0"/>
              <a:t>Description of the project</a:t>
            </a:r>
          </a:p>
        </p:txBody>
      </p:sp>
      <p:sp>
        <p:nvSpPr>
          <p:cNvPr id="1031" name="Slide Number Placeholder 3">
            <a:extLst>
              <a:ext uri="{FF2B5EF4-FFF2-40B4-BE49-F238E27FC236}">
                <a16:creationId xmlns:a16="http://schemas.microsoft.com/office/drawing/2014/main" id="{437D0FAD-CC67-E910-8F3B-DACBFE0184B3}"/>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3</a:t>
            </a:fld>
            <a:endParaRPr lang="en-US"/>
          </a:p>
        </p:txBody>
      </p:sp>
      <p:sp>
        <p:nvSpPr>
          <p:cNvPr id="5" name="TextBox 4">
            <a:extLst>
              <a:ext uri="{FF2B5EF4-FFF2-40B4-BE49-F238E27FC236}">
                <a16:creationId xmlns:a16="http://schemas.microsoft.com/office/drawing/2014/main" id="{DFD817F2-4332-3D2F-54A1-06A0C2C26B32}"/>
              </a:ext>
            </a:extLst>
          </p:cNvPr>
          <p:cNvSpPr txBox="1"/>
          <p:nvPr/>
        </p:nvSpPr>
        <p:spPr>
          <a:xfrm>
            <a:off x="428878" y="1408015"/>
            <a:ext cx="9297749" cy="369332"/>
          </a:xfrm>
          <a:prstGeom prst="rect">
            <a:avLst/>
          </a:prstGeom>
          <a:noFill/>
        </p:spPr>
        <p:txBody>
          <a:bodyPr wrap="square" rtlCol="0">
            <a:spAutoFit/>
          </a:bodyPr>
          <a:lstStyle/>
          <a:p>
            <a:r>
              <a:rPr lang="en-US" sz="1800" b="1" i="1" u="none" strike="noStrike" dirty="0">
                <a:solidFill>
                  <a:srgbClr val="000000"/>
                </a:solidFill>
                <a:effectLst/>
                <a:latin typeface="Times New Roman" panose="02020603050405020304" pitchFamily="18" charset="0"/>
              </a:rPr>
              <a:t>Exploring the Perceptual Dynamics of Apparent Motion in Response to Vibrating Motors</a:t>
            </a:r>
            <a:endParaRPr lang="ro-RO" b="1" dirty="0"/>
          </a:p>
        </p:txBody>
      </p:sp>
      <p:sp>
        <p:nvSpPr>
          <p:cNvPr id="6" name="TextBox 5">
            <a:extLst>
              <a:ext uri="{FF2B5EF4-FFF2-40B4-BE49-F238E27FC236}">
                <a16:creationId xmlns:a16="http://schemas.microsoft.com/office/drawing/2014/main" id="{1EE9DA9E-7842-F886-B52A-F89067EDBBA9}"/>
              </a:ext>
            </a:extLst>
          </p:cNvPr>
          <p:cNvSpPr txBox="1"/>
          <p:nvPr/>
        </p:nvSpPr>
        <p:spPr>
          <a:xfrm>
            <a:off x="428878" y="2495331"/>
            <a:ext cx="11086161" cy="2585323"/>
          </a:xfrm>
          <a:prstGeom prst="rect">
            <a:avLst/>
          </a:prstGeom>
          <a:noFill/>
        </p:spPr>
        <p:txBody>
          <a:bodyPr wrap="square" lIns="91440" tIns="45720" rIns="91440" bIns="45720" rtlCol="0" anchor="t">
            <a:spAutoFit/>
          </a:bodyPr>
          <a:lstStyle/>
          <a:p>
            <a:pPr marL="285750" indent="-285750" algn="just">
              <a:buFont typeface="Wingdings" panose="05000000000000000000" pitchFamily="2" charset="2"/>
              <a:buChar char="v"/>
            </a:pPr>
            <a:r>
              <a:rPr lang="en-US" dirty="0">
                <a:solidFill>
                  <a:srgbClr val="0D0D0D"/>
                </a:solidFill>
                <a:latin typeface="Times New Roman"/>
                <a:cs typeface="Times New Roman"/>
              </a:rPr>
              <a:t>The project explores the perception of apparent motion through the use of vibration patterns. </a:t>
            </a:r>
            <a:endParaRPr lang="en-US" b="0" i="0" u="none" strike="noStrike">
              <a:solidFill>
                <a:srgbClr val="000000"/>
              </a:solidFill>
              <a:effectLst/>
              <a:latin typeface="Times New Roman" panose="02020603050405020304" pitchFamily="18" charset="0"/>
              <a:cs typeface="Times New Roman"/>
            </a:endParaRPr>
          </a:p>
          <a:p>
            <a:pPr marL="285750" indent="-285750" algn="just" rtl="0">
              <a:spcBef>
                <a:spcPts val="0"/>
              </a:spcBef>
              <a:spcAft>
                <a:spcPts val="0"/>
              </a:spcAft>
              <a:buFont typeface="Wingdings" panose="05000000000000000000" pitchFamily="2" charset="2"/>
              <a:buChar char="v"/>
            </a:pPr>
            <a:endParaRPr lang="en-US" sz="1800" dirty="0">
              <a:solidFill>
                <a:srgbClr val="000000"/>
              </a:solidFill>
              <a:latin typeface="Times New Roman" panose="02020603050405020304" pitchFamily="18" charset="0"/>
            </a:endParaRPr>
          </a:p>
          <a:p>
            <a:pPr marL="285750" indent="-285750" algn="just">
              <a:buFont typeface="Wingdings" panose="05000000000000000000" pitchFamily="2" charset="2"/>
              <a:buChar char="v"/>
            </a:pPr>
            <a:r>
              <a:rPr lang="en-US" sz="1800" b="0" i="0" u="none" strike="noStrike">
                <a:solidFill>
                  <a:srgbClr val="000000"/>
                </a:solidFill>
                <a:effectLst/>
                <a:latin typeface="Times New Roman"/>
                <a:cs typeface="Times New Roman"/>
              </a:rPr>
              <a:t>The study focuses on understanding how participants perceive</a:t>
            </a:r>
            <a:r>
              <a:rPr lang="en-US">
                <a:solidFill>
                  <a:srgbClr val="000000"/>
                </a:solidFill>
                <a:latin typeface="Times New Roman"/>
                <a:cs typeface="Times New Roman"/>
              </a:rPr>
              <a:t> </a:t>
            </a:r>
            <a:r>
              <a:rPr lang="en-US" dirty="0">
                <a:solidFill>
                  <a:srgbClr val="0D0D0D"/>
                </a:solidFill>
                <a:latin typeface="Times New Roman"/>
                <a:cs typeface="Times New Roman"/>
              </a:rPr>
              <a:t>motion orientations, such as vertical or horizontal</a:t>
            </a:r>
            <a:r>
              <a:rPr lang="en-US">
                <a:solidFill>
                  <a:srgbClr val="000000"/>
                </a:solidFill>
                <a:latin typeface="Times New Roman"/>
                <a:cs typeface="Times New Roman"/>
              </a:rPr>
              <a:t> </a:t>
            </a:r>
            <a:r>
              <a:rPr lang="en-US" sz="1800" b="0" i="0" u="none" strike="noStrike">
                <a:solidFill>
                  <a:srgbClr val="000000"/>
                </a:solidFill>
                <a:effectLst/>
                <a:latin typeface="Times New Roman"/>
                <a:cs typeface="Times New Roman"/>
              </a:rPr>
              <a:t>analyzing the duration of the stimuli, the </a:t>
            </a:r>
            <a:r>
              <a:rPr lang="en-US" sz="1800" b="0" i="0" u="none" strike="noStrike" dirty="0">
                <a:solidFill>
                  <a:srgbClr val="000000"/>
                </a:solidFill>
                <a:effectLst/>
                <a:latin typeface="Times New Roman"/>
                <a:cs typeface="Times New Roman"/>
              </a:rPr>
              <a:t>time between the stimuli, the frequency and amplitude of sine waves.</a:t>
            </a:r>
            <a:r>
              <a:rPr lang="en-US" dirty="0">
                <a:solidFill>
                  <a:srgbClr val="000000"/>
                </a:solidFill>
                <a:latin typeface="Times New Roman"/>
                <a:cs typeface="Times New Roman"/>
              </a:rPr>
              <a:t> </a:t>
            </a:r>
            <a:endParaRPr lang="en-US" sz="1800" b="0" i="0" u="none" strike="noStrike" dirty="0">
              <a:solidFill>
                <a:srgbClr val="000000"/>
              </a:solidFill>
              <a:effectLst/>
              <a:latin typeface="Times New Roman" panose="02020603050405020304" pitchFamily="18" charset="0"/>
              <a:cs typeface="Times New Roman"/>
            </a:endParaRPr>
          </a:p>
          <a:p>
            <a:pPr marL="285750" indent="-285750" algn="just" rtl="0">
              <a:spcBef>
                <a:spcPts val="0"/>
              </a:spcBef>
              <a:spcAft>
                <a:spcPts val="0"/>
              </a:spcAft>
              <a:buFont typeface="Wingdings" panose="05000000000000000000" pitchFamily="2" charset="2"/>
              <a:buChar char="v"/>
            </a:pPr>
            <a:endParaRPr lang="en-US" sz="1800" dirty="0">
              <a:solidFill>
                <a:srgbClr val="000000"/>
              </a:solidFill>
              <a:latin typeface="Times New Roman" panose="02020603050405020304" pitchFamily="18" charset="0"/>
            </a:endParaRPr>
          </a:p>
          <a:p>
            <a:pPr marL="285750" indent="-285750" algn="just">
              <a:buFont typeface="Wingdings" panose="05000000000000000000" pitchFamily="2" charset="2"/>
              <a:buChar char="v"/>
            </a:pPr>
            <a:r>
              <a:rPr lang="en-US" sz="1800" b="0" i="0" u="none" strike="noStrike">
                <a:solidFill>
                  <a:srgbClr val="000000"/>
                </a:solidFill>
                <a:effectLst/>
                <a:latin typeface="Times New Roman"/>
                <a:cs typeface="Times New Roman"/>
              </a:rPr>
              <a:t>Individual participants are identified by unique IDs and their responses are </a:t>
            </a:r>
            <a:r>
              <a:rPr lang="en-US">
                <a:solidFill>
                  <a:srgbClr val="000000"/>
                </a:solidFill>
                <a:latin typeface="Times New Roman"/>
                <a:cs typeface="Times New Roman"/>
              </a:rPr>
              <a:t>stored in a text file and analyzed</a:t>
            </a:r>
            <a:r>
              <a:rPr lang="en-US" sz="1800" b="0" i="0" u="none" strike="noStrike">
                <a:solidFill>
                  <a:srgbClr val="000000"/>
                </a:solidFill>
                <a:effectLst/>
                <a:latin typeface="Times New Roman"/>
                <a:cs typeface="Times New Roman"/>
              </a:rPr>
              <a:t> to unveil patterns in the </a:t>
            </a:r>
            <a:r>
              <a:rPr lang="en-US" sz="1800" b="0" i="0" u="none" strike="noStrike" dirty="0">
                <a:solidFill>
                  <a:srgbClr val="000000"/>
                </a:solidFill>
                <a:effectLst/>
                <a:latin typeface="Times New Roman"/>
                <a:cs typeface="Times New Roman"/>
              </a:rPr>
              <a:t>perceptual dynamics of apparent motion.</a:t>
            </a:r>
            <a:endParaRPr lang="en-US" b="0" dirty="0">
              <a:effectLst/>
              <a:latin typeface="Times New Roman"/>
              <a:cs typeface="Times New Roman"/>
            </a:endParaRPr>
          </a:p>
          <a:p>
            <a:pPr marL="285750" indent="-285750">
              <a:buFont typeface="Wingdings" panose="05000000000000000000" pitchFamily="2" charset="2"/>
              <a:buChar char="v"/>
            </a:pPr>
            <a:endParaRPr lang="ro-RO" dirty="0"/>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944023" y="1570942"/>
            <a:ext cx="8024098" cy="2753891"/>
          </a:xfrm>
        </p:spPr>
        <p:txBody>
          <a:bodyPr>
            <a:normAutofit fontScale="92500" lnSpcReduction="10000"/>
          </a:bodyPr>
          <a:lstStyle/>
          <a:p>
            <a:r>
              <a:rPr lang="en-US" sz="1800" b="0" i="0" u="none" strike="noStrike" dirty="0">
                <a:solidFill>
                  <a:srgbClr val="000000"/>
                </a:solidFill>
                <a:effectLst/>
                <a:latin typeface="Times New Roman" panose="02020603050405020304" pitchFamily="18" charset="0"/>
              </a:rPr>
              <a:t>In psychology, apparent motion refers to a visual illusion where a sequence of discrete images or stimuli is perceived as continuous motion. This phenomenon is studied to understand how the human brain processes visual information and constructs the perception of motion. </a:t>
            </a:r>
          </a:p>
          <a:p>
            <a:endParaRPr lang="en-US" sz="1800" dirty="0">
              <a:solidFill>
                <a:srgbClr val="000000"/>
              </a:solidFill>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Creating effective vibrating signals (for blind individuals) involves consideration of apparent motion and how the brain processes tactile information. While vibrating signals can be a useful means of conveying information, there are challenges related to the perception of motion and the potential for confusion. </a:t>
            </a:r>
            <a:endParaRPr lang="en-US" b="0" dirty="0">
              <a:effectLst/>
            </a:endParaRPr>
          </a:p>
          <a:p>
            <a:br>
              <a:rPr lang="en-US" dirty="0"/>
            </a:br>
            <a:endParaRPr lang="en-US" dirty="0"/>
          </a:p>
        </p:txBody>
      </p:sp>
      <p:pic>
        <p:nvPicPr>
          <p:cNvPr id="4098" name="Picture 2" descr="a diagram of LEDs turning on and off, making the pattern of a snake">
            <a:extLst>
              <a:ext uri="{FF2B5EF4-FFF2-40B4-BE49-F238E27FC236}">
                <a16:creationId xmlns:a16="http://schemas.microsoft.com/office/drawing/2014/main" id="{9FA23231-D911-4653-7C19-1AFB75790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819" y="3808533"/>
            <a:ext cx="2524294" cy="25242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A357C9-9878-30A5-8162-6AF46B773056}"/>
              </a:ext>
            </a:extLst>
          </p:cNvPr>
          <p:cNvSpPr txBox="1"/>
          <p:nvPr/>
        </p:nvSpPr>
        <p:spPr>
          <a:xfrm>
            <a:off x="3657600" y="833479"/>
            <a:ext cx="8731305" cy="677108"/>
          </a:xfrm>
          <a:prstGeom prst="rect">
            <a:avLst/>
          </a:prstGeom>
          <a:noFill/>
        </p:spPr>
        <p:txBody>
          <a:bodyPr wrap="square" lIns="91440" tIns="45720" rIns="91440" bIns="45720" rtlCol="0" anchor="t">
            <a:spAutoFit/>
          </a:bodyPr>
          <a:lstStyle/>
          <a:p>
            <a:r>
              <a:rPr lang="en-US" sz="3800" dirty="0">
                <a:solidFill>
                  <a:schemeClr val="accent6"/>
                </a:solidFill>
                <a:latin typeface="+mj-lt"/>
              </a:rPr>
              <a:t>WHAT IS APPARENT MOTION?</a:t>
            </a:r>
            <a:endParaRPr lang="ro-RO" sz="3800" dirty="0">
              <a:solidFill>
                <a:schemeClr val="accent6"/>
              </a:solidFill>
              <a:latin typeface="+mj-lt"/>
            </a:endParaRPr>
          </a:p>
        </p:txBody>
      </p:sp>
      <p:pic>
        <p:nvPicPr>
          <p:cNvPr id="2" name="Picture 1" descr="A blue dot symbol with white background&#10;&#10;Description automatically generated">
            <a:extLst>
              <a:ext uri="{FF2B5EF4-FFF2-40B4-BE49-F238E27FC236}">
                <a16:creationId xmlns:a16="http://schemas.microsoft.com/office/drawing/2014/main" id="{60247146-9E23-5052-6121-3C1DBBCF43A3}"/>
              </a:ext>
            </a:extLst>
          </p:cNvPr>
          <p:cNvPicPr>
            <a:picLocks noChangeAspect="1"/>
          </p:cNvPicPr>
          <p:nvPr/>
        </p:nvPicPr>
        <p:blipFill>
          <a:blip r:embed="rId4"/>
          <a:stretch>
            <a:fillRect/>
          </a:stretch>
        </p:blipFill>
        <p:spPr>
          <a:xfrm>
            <a:off x="4980708" y="3915989"/>
            <a:ext cx="2226253" cy="2309381"/>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2735107" y="-153994"/>
            <a:ext cx="7796464" cy="1222385"/>
          </a:xfrm>
        </p:spPr>
        <p:txBody>
          <a:bodyPr/>
          <a:lstStyle/>
          <a:p>
            <a:r>
              <a:rPr lang="en-US" dirty="0"/>
              <a:t>EQUIPMENT</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dirty="0"/>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514850" y="2311022"/>
            <a:ext cx="3698294" cy="699215"/>
          </a:xfrm>
        </p:spPr>
        <p:txBody>
          <a:bodyPr>
            <a:normAutofit/>
          </a:bodyPr>
          <a:lstStyle/>
          <a:p>
            <a:r>
              <a:rPr lang="ro-RO" sz="1800" b="1" i="1" u="none" strike="noStrike" dirty="0">
                <a:solidFill>
                  <a:srgbClr val="000000"/>
                </a:solidFill>
                <a:effectLst/>
                <a:latin typeface="Times New Roman" panose="02020603050405020304" pitchFamily="18" charset="0"/>
              </a:rPr>
              <a:t>"</a:t>
            </a:r>
            <a:r>
              <a:rPr lang="ro-RO" sz="1800" b="1" i="1" u="none" strike="noStrike" dirty="0" err="1">
                <a:solidFill>
                  <a:srgbClr val="000000"/>
                </a:solidFill>
                <a:effectLst/>
                <a:latin typeface="Times New Roman" panose="02020603050405020304" pitchFamily="18" charset="0"/>
              </a:rPr>
              <a:t>MADIface</a:t>
            </a:r>
            <a:r>
              <a:rPr lang="ro-RO" sz="1800" b="1" i="1" u="none" strike="noStrike" dirty="0">
                <a:solidFill>
                  <a:srgbClr val="000000"/>
                </a:solidFill>
                <a:effectLst/>
                <a:latin typeface="Times New Roman" panose="02020603050405020304" pitchFamily="18" charset="0"/>
              </a:rPr>
              <a:t> </a:t>
            </a:r>
            <a:r>
              <a:rPr lang="ro-RO" sz="1800" b="1" i="1" u="none" strike="noStrike" dirty="0" err="1">
                <a:solidFill>
                  <a:srgbClr val="000000"/>
                </a:solidFill>
                <a:effectLst/>
                <a:latin typeface="Times New Roman" panose="02020603050405020304" pitchFamily="18" charset="0"/>
              </a:rPr>
              <a:t>xt</a:t>
            </a:r>
            <a:r>
              <a:rPr lang="ro-RO" sz="1800" b="1" i="1" u="none" strike="noStrike" dirty="0">
                <a:solidFill>
                  <a:srgbClr val="000000"/>
                </a:solidFill>
                <a:effectLst/>
                <a:latin typeface="Times New Roman" panose="02020603050405020304" pitchFamily="18" charset="0"/>
              </a:rPr>
              <a:t> RME Audio" </a:t>
            </a:r>
            <a:r>
              <a:rPr lang="ro-RO" sz="1800" b="1" i="1" u="none" strike="noStrike" dirty="0" err="1">
                <a:solidFill>
                  <a:srgbClr val="000000"/>
                </a:solidFill>
                <a:effectLst/>
                <a:latin typeface="Times New Roman" panose="02020603050405020304" pitchFamily="18" charset="0"/>
              </a:rPr>
              <a:t>device</a:t>
            </a:r>
            <a:endParaRPr lang="en-US" b="1" i="1" dirty="0"/>
          </a:p>
        </p:txBody>
      </p:sp>
      <p:pic>
        <p:nvPicPr>
          <p:cNvPr id="3074" name="Picture 2">
            <a:extLst>
              <a:ext uri="{FF2B5EF4-FFF2-40B4-BE49-F238E27FC236}">
                <a16:creationId xmlns:a16="http://schemas.microsoft.com/office/drawing/2014/main" id="{99170575-F3A9-7592-D057-8C15BBB57A9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17540" y="1604080"/>
            <a:ext cx="4225344" cy="1938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496EA34-A423-CADA-B973-544C88B96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834" y="4104986"/>
            <a:ext cx="3162300" cy="184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F3EECC-6C22-4CEC-835E-14AF4946BCCD}"/>
              </a:ext>
            </a:extLst>
          </p:cNvPr>
          <p:cNvSpPr txBox="1"/>
          <p:nvPr/>
        </p:nvSpPr>
        <p:spPr>
          <a:xfrm>
            <a:off x="217540" y="4884588"/>
            <a:ext cx="2605635"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Tactile Pad</a:t>
            </a:r>
            <a:endParaRPr lang="ro-RO" b="1" i="1" dirty="0">
              <a:latin typeface="Times New Roman" panose="02020603050405020304" pitchFamily="18" charset="0"/>
              <a:cs typeface="Times New Roman" panose="02020603050405020304" pitchFamily="18" charset="0"/>
            </a:endParaRPr>
          </a:p>
        </p:txBody>
      </p:sp>
      <p:pic>
        <p:nvPicPr>
          <p:cNvPr id="3078" name="Picture 6" descr="Best Windows Laptop for 2024 - CNET">
            <a:extLst>
              <a:ext uri="{FF2B5EF4-FFF2-40B4-BE49-F238E27FC236}">
                <a16:creationId xmlns:a16="http://schemas.microsoft.com/office/drawing/2014/main" id="{11322081-6C09-A186-B48A-B876ABF94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010237"/>
            <a:ext cx="2682510" cy="26825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226FA-B5AE-8D7D-ED46-5E93F383A132}"/>
              </a:ext>
            </a:extLst>
          </p:cNvPr>
          <p:cNvSpPr txBox="1"/>
          <p:nvPr/>
        </p:nvSpPr>
        <p:spPr>
          <a:xfrm>
            <a:off x="6633339" y="5952836"/>
            <a:ext cx="2275992" cy="369332"/>
          </a:xfrm>
          <a:prstGeom prst="rect">
            <a:avLst/>
          </a:prstGeom>
          <a:noFill/>
        </p:spPr>
        <p:txBody>
          <a:bodyPr wrap="square" rtlCol="0">
            <a:spAutoFit/>
          </a:bodyPr>
          <a:lstStyle/>
          <a:p>
            <a:r>
              <a:rPr lang="en-US" b="1" i="1" dirty="0">
                <a:solidFill>
                  <a:srgbClr val="000000"/>
                </a:solidFill>
                <a:latin typeface="Times New Roman" panose="02020603050405020304" pitchFamily="18" charset="0"/>
              </a:rPr>
              <a:t>Windows computer</a:t>
            </a:r>
            <a:endParaRPr lang="ro-RO" b="1" i="1" dirty="0"/>
          </a:p>
        </p:txBody>
      </p:sp>
    </p:spTree>
    <p:extLst>
      <p:ext uri="{BB962C8B-B14F-4D97-AF65-F5344CB8AC3E}">
        <p14:creationId xmlns:p14="http://schemas.microsoft.com/office/powerpoint/2010/main" val="246859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EE70-FB9E-B561-8CCE-67C07C42DBA9}"/>
              </a:ext>
            </a:extLst>
          </p:cNvPr>
          <p:cNvSpPr>
            <a:spLocks noGrp="1"/>
          </p:cNvSpPr>
          <p:nvPr>
            <p:ph type="title"/>
          </p:nvPr>
        </p:nvSpPr>
        <p:spPr>
          <a:xfrm>
            <a:off x="949035" y="188089"/>
            <a:ext cx="7796464" cy="1014567"/>
          </a:xfrm>
        </p:spPr>
        <p:txBody>
          <a:bodyPr/>
          <a:lstStyle/>
          <a:p>
            <a:r>
              <a:rPr lang="en-US" sz="3200" err="1"/>
              <a:t>P</a:t>
            </a:r>
            <a:r>
              <a:rPr lang="en-US" sz="3200" dirty="0" err="1"/>
              <a:t>REDeFINED</a:t>
            </a:r>
            <a:r>
              <a:rPr lang="en-US" sz="3200" dirty="0"/>
              <a:t> PATTERNS</a:t>
            </a:r>
            <a:endParaRPr lang="ro-RO" sz="3200" dirty="0"/>
          </a:p>
        </p:txBody>
      </p:sp>
      <p:sp>
        <p:nvSpPr>
          <p:cNvPr id="3" name="Slide Number Placeholder 2">
            <a:extLst>
              <a:ext uri="{FF2B5EF4-FFF2-40B4-BE49-F238E27FC236}">
                <a16:creationId xmlns:a16="http://schemas.microsoft.com/office/drawing/2014/main" id="{73D9F9DC-D28C-8911-AFE6-CB8EB39E5AEB}"/>
              </a:ext>
            </a:extLst>
          </p:cNvPr>
          <p:cNvSpPr>
            <a:spLocks noGrp="1"/>
          </p:cNvSpPr>
          <p:nvPr>
            <p:ph type="sldNum" sz="quarter" idx="10"/>
          </p:nvPr>
        </p:nvSpPr>
        <p:spPr/>
        <p:txBody>
          <a:bodyPr/>
          <a:lstStyle/>
          <a:p>
            <a:fld id="{48F63A3B-78C7-47BE-AE5E-E10140E04643}" type="slidenum">
              <a:rPr lang="en-US" smtClean="0"/>
              <a:pPr/>
              <a:t>6</a:t>
            </a:fld>
            <a:endParaRPr lang="en-US" dirty="0"/>
          </a:p>
        </p:txBody>
      </p:sp>
      <p:grpSp>
        <p:nvGrpSpPr>
          <p:cNvPr id="41" name="Group 40">
            <a:extLst>
              <a:ext uri="{FF2B5EF4-FFF2-40B4-BE49-F238E27FC236}">
                <a16:creationId xmlns:a16="http://schemas.microsoft.com/office/drawing/2014/main" id="{3BEE32FF-9285-A5CC-3DC6-FA03EE6F7BDE}"/>
              </a:ext>
            </a:extLst>
          </p:cNvPr>
          <p:cNvGrpSpPr/>
          <p:nvPr/>
        </p:nvGrpSpPr>
        <p:grpSpPr>
          <a:xfrm>
            <a:off x="1555366" y="1425284"/>
            <a:ext cx="2287156" cy="2287155"/>
            <a:chOff x="4892387" y="799522"/>
            <a:chExt cx="3632200" cy="3620654"/>
          </a:xfrm>
        </p:grpSpPr>
        <p:pic>
          <p:nvPicPr>
            <p:cNvPr id="38" name="Picture 37" descr="Mini Grid">
              <a:extLst>
                <a:ext uri="{FF2B5EF4-FFF2-40B4-BE49-F238E27FC236}">
                  <a16:creationId xmlns:a16="http://schemas.microsoft.com/office/drawing/2014/main" id="{32078B33-1B42-E6E6-A105-283ADF38FFF9}"/>
                </a:ext>
              </a:extLst>
            </p:cNvPr>
            <p:cNvPicPr>
              <a:picLocks noChangeAspect="1"/>
            </p:cNvPicPr>
            <p:nvPr/>
          </p:nvPicPr>
          <p:blipFill>
            <a:blip r:embed="rId2"/>
            <a:stretch>
              <a:fillRect/>
            </a:stretch>
          </p:blipFill>
          <p:spPr>
            <a:xfrm>
              <a:off x="4892387" y="799522"/>
              <a:ext cx="3632200" cy="3620654"/>
            </a:xfrm>
            <a:prstGeom prst="rect">
              <a:avLst/>
            </a:prstGeom>
          </p:spPr>
        </p:pic>
        <p:sp>
          <p:nvSpPr>
            <p:cNvPr id="39" name="Star: 5 Points 38">
              <a:extLst>
                <a:ext uri="{FF2B5EF4-FFF2-40B4-BE49-F238E27FC236}">
                  <a16:creationId xmlns:a16="http://schemas.microsoft.com/office/drawing/2014/main" id="{0A30C967-6039-A5C4-82D6-807FEFBB32F4}"/>
                </a:ext>
              </a:extLst>
            </p:cNvPr>
            <p:cNvSpPr/>
            <p:nvPr/>
          </p:nvSpPr>
          <p:spPr>
            <a:xfrm>
              <a:off x="5948217" y="3013363"/>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Star: 5 Points 39">
              <a:extLst>
                <a:ext uri="{FF2B5EF4-FFF2-40B4-BE49-F238E27FC236}">
                  <a16:creationId xmlns:a16="http://schemas.microsoft.com/office/drawing/2014/main" id="{0427868A-3844-EDAB-793F-C2A99E41485A}"/>
                </a:ext>
              </a:extLst>
            </p:cNvPr>
            <p:cNvSpPr/>
            <p:nvPr/>
          </p:nvSpPr>
          <p:spPr>
            <a:xfrm>
              <a:off x="7056581" y="1884217"/>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9FD4759B-2DAF-863E-6991-A84A6C02024D}"/>
              </a:ext>
            </a:extLst>
          </p:cNvPr>
          <p:cNvGrpSpPr/>
          <p:nvPr/>
        </p:nvGrpSpPr>
        <p:grpSpPr>
          <a:xfrm>
            <a:off x="1553347" y="4003674"/>
            <a:ext cx="2287155" cy="2287156"/>
            <a:chOff x="417657" y="800966"/>
            <a:chExt cx="3609109" cy="3609109"/>
          </a:xfrm>
        </p:grpSpPr>
        <p:grpSp>
          <p:nvGrpSpPr>
            <p:cNvPr id="43" name="Group 42">
              <a:extLst>
                <a:ext uri="{FF2B5EF4-FFF2-40B4-BE49-F238E27FC236}">
                  <a16:creationId xmlns:a16="http://schemas.microsoft.com/office/drawing/2014/main" id="{37B88D01-6649-F660-523C-8BC10EEDDBA3}"/>
                </a:ext>
              </a:extLst>
            </p:cNvPr>
            <p:cNvGrpSpPr/>
            <p:nvPr/>
          </p:nvGrpSpPr>
          <p:grpSpPr>
            <a:xfrm>
              <a:off x="417657" y="800966"/>
              <a:ext cx="3609109" cy="3609109"/>
              <a:chOff x="431512" y="800966"/>
              <a:chExt cx="3609109" cy="3609109"/>
            </a:xfrm>
          </p:grpSpPr>
          <p:pic>
            <p:nvPicPr>
              <p:cNvPr id="45" name="Picture 44" descr="Mini Grid">
                <a:extLst>
                  <a:ext uri="{FF2B5EF4-FFF2-40B4-BE49-F238E27FC236}">
                    <a16:creationId xmlns:a16="http://schemas.microsoft.com/office/drawing/2014/main" id="{6036E017-A78B-7506-F3E1-D77C94E3EBFD}"/>
                  </a:ext>
                </a:extLst>
              </p:cNvPr>
              <p:cNvPicPr>
                <a:picLocks noChangeAspect="1"/>
              </p:cNvPicPr>
              <p:nvPr/>
            </p:nvPicPr>
            <p:blipFill>
              <a:blip r:embed="rId2"/>
              <a:stretch>
                <a:fillRect/>
              </a:stretch>
            </p:blipFill>
            <p:spPr>
              <a:xfrm>
                <a:off x="431512" y="800966"/>
                <a:ext cx="3609109" cy="3609109"/>
              </a:xfrm>
              <a:prstGeom prst="rect">
                <a:avLst/>
              </a:prstGeom>
            </p:spPr>
          </p:pic>
          <p:sp>
            <p:nvSpPr>
              <p:cNvPr id="46" name="Star: 5 Points 45">
                <a:extLst>
                  <a:ext uri="{FF2B5EF4-FFF2-40B4-BE49-F238E27FC236}">
                    <a16:creationId xmlns:a16="http://schemas.microsoft.com/office/drawing/2014/main" id="{9EC8277B-FDDC-8801-8F46-19958D5599F1}"/>
                  </a:ext>
                </a:extLst>
              </p:cNvPr>
              <p:cNvSpPr/>
              <p:nvPr/>
            </p:nvSpPr>
            <p:spPr>
              <a:xfrm>
                <a:off x="1487054" y="1884218"/>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Star: 5 Points 43">
              <a:extLst>
                <a:ext uri="{FF2B5EF4-FFF2-40B4-BE49-F238E27FC236}">
                  <a16:creationId xmlns:a16="http://schemas.microsoft.com/office/drawing/2014/main" id="{F032AA1E-51A8-3ED4-E7B5-4674E82EBD7C}"/>
                </a:ext>
              </a:extLst>
            </p:cNvPr>
            <p:cNvSpPr/>
            <p:nvPr/>
          </p:nvSpPr>
          <p:spPr>
            <a:xfrm>
              <a:off x="2616199" y="3013363"/>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AE393444-99E8-0E50-94F6-E7F31FF5A5AB}"/>
              </a:ext>
            </a:extLst>
          </p:cNvPr>
          <p:cNvGrpSpPr/>
          <p:nvPr/>
        </p:nvGrpSpPr>
        <p:grpSpPr>
          <a:xfrm>
            <a:off x="5067301" y="4005116"/>
            <a:ext cx="2287155" cy="2287156"/>
            <a:chOff x="452583" y="2848262"/>
            <a:chExt cx="3655290" cy="3620655"/>
          </a:xfrm>
        </p:grpSpPr>
        <p:pic>
          <p:nvPicPr>
            <p:cNvPr id="49" name="Picture 48" descr="Mini Grid">
              <a:extLst>
                <a:ext uri="{FF2B5EF4-FFF2-40B4-BE49-F238E27FC236}">
                  <a16:creationId xmlns:a16="http://schemas.microsoft.com/office/drawing/2014/main" id="{BB3A3C3C-4065-630D-9F5F-F1CF2B0FA696}"/>
                </a:ext>
              </a:extLst>
            </p:cNvPr>
            <p:cNvPicPr>
              <a:picLocks noChangeAspect="1"/>
            </p:cNvPicPr>
            <p:nvPr/>
          </p:nvPicPr>
          <p:blipFill>
            <a:blip r:embed="rId2"/>
            <a:stretch>
              <a:fillRect/>
            </a:stretch>
          </p:blipFill>
          <p:spPr>
            <a:xfrm>
              <a:off x="452583" y="2848262"/>
              <a:ext cx="3655290" cy="3620655"/>
            </a:xfrm>
            <a:prstGeom prst="rect">
              <a:avLst/>
            </a:prstGeom>
          </p:spPr>
        </p:pic>
        <p:sp>
          <p:nvSpPr>
            <p:cNvPr id="50" name="Star: 5 Points 49">
              <a:extLst>
                <a:ext uri="{FF2B5EF4-FFF2-40B4-BE49-F238E27FC236}">
                  <a16:creationId xmlns:a16="http://schemas.microsoft.com/office/drawing/2014/main" id="{C10303B7-BE64-E341-5217-78C57781F2FB}"/>
                </a:ext>
              </a:extLst>
            </p:cNvPr>
            <p:cNvSpPr/>
            <p:nvPr/>
          </p:nvSpPr>
          <p:spPr>
            <a:xfrm>
              <a:off x="1891146" y="3939309"/>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51" name="Star: 5 Points 50">
              <a:extLst>
                <a:ext uri="{FF2B5EF4-FFF2-40B4-BE49-F238E27FC236}">
                  <a16:creationId xmlns:a16="http://schemas.microsoft.com/office/drawing/2014/main" id="{62FB0514-8427-7C8C-881D-D16EDB00CF7E}"/>
                </a:ext>
              </a:extLst>
            </p:cNvPr>
            <p:cNvSpPr/>
            <p:nvPr/>
          </p:nvSpPr>
          <p:spPr>
            <a:xfrm>
              <a:off x="2282247" y="5063548"/>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grpSp>
        <p:nvGrpSpPr>
          <p:cNvPr id="57" name="Group 56">
            <a:extLst>
              <a:ext uri="{FF2B5EF4-FFF2-40B4-BE49-F238E27FC236}">
                <a16:creationId xmlns:a16="http://schemas.microsoft.com/office/drawing/2014/main" id="{8E0C7906-A02C-3394-849B-42EADA395B3E}"/>
              </a:ext>
            </a:extLst>
          </p:cNvPr>
          <p:cNvGrpSpPr/>
          <p:nvPr/>
        </p:nvGrpSpPr>
        <p:grpSpPr>
          <a:xfrm>
            <a:off x="8319270" y="1424707"/>
            <a:ext cx="2287154" cy="2284845"/>
            <a:chOff x="1214582" y="2709718"/>
            <a:chExt cx="3664526" cy="3622963"/>
          </a:xfrm>
        </p:grpSpPr>
        <p:pic>
          <p:nvPicPr>
            <p:cNvPr id="54" name="Picture 53" descr="Mini Grid">
              <a:extLst>
                <a:ext uri="{FF2B5EF4-FFF2-40B4-BE49-F238E27FC236}">
                  <a16:creationId xmlns:a16="http://schemas.microsoft.com/office/drawing/2014/main" id="{7D24C5D7-DF47-EB5C-6EF8-8555DB51CC7F}"/>
                </a:ext>
              </a:extLst>
            </p:cNvPr>
            <p:cNvPicPr>
              <a:picLocks noChangeAspect="1"/>
            </p:cNvPicPr>
            <p:nvPr/>
          </p:nvPicPr>
          <p:blipFill>
            <a:blip r:embed="rId2"/>
            <a:stretch>
              <a:fillRect/>
            </a:stretch>
          </p:blipFill>
          <p:spPr>
            <a:xfrm>
              <a:off x="1214582" y="2709718"/>
              <a:ext cx="3664526" cy="3622963"/>
            </a:xfrm>
            <a:prstGeom prst="rect">
              <a:avLst/>
            </a:prstGeom>
          </p:spPr>
        </p:pic>
        <p:sp>
          <p:nvSpPr>
            <p:cNvPr id="55" name="Star: 5 Points 54">
              <a:extLst>
                <a:ext uri="{FF2B5EF4-FFF2-40B4-BE49-F238E27FC236}">
                  <a16:creationId xmlns:a16="http://schemas.microsoft.com/office/drawing/2014/main" id="{E3BD7616-5C91-6C62-2559-B2D6078393B1}"/>
                </a:ext>
              </a:extLst>
            </p:cNvPr>
            <p:cNvSpPr/>
            <p:nvPr/>
          </p:nvSpPr>
          <p:spPr>
            <a:xfrm>
              <a:off x="3435349" y="4144241"/>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56" name="Star: 5 Points 55">
              <a:extLst>
                <a:ext uri="{FF2B5EF4-FFF2-40B4-BE49-F238E27FC236}">
                  <a16:creationId xmlns:a16="http://schemas.microsoft.com/office/drawing/2014/main" id="{FF9C1FE7-4179-E9CB-FB49-AEC3EE39FF87}"/>
                </a:ext>
              </a:extLst>
            </p:cNvPr>
            <p:cNvSpPr/>
            <p:nvPr/>
          </p:nvSpPr>
          <p:spPr>
            <a:xfrm>
              <a:off x="2292060" y="4547659"/>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grpSp>
        <p:nvGrpSpPr>
          <p:cNvPr id="62" name="Group 61">
            <a:extLst>
              <a:ext uri="{FF2B5EF4-FFF2-40B4-BE49-F238E27FC236}">
                <a16:creationId xmlns:a16="http://schemas.microsoft.com/office/drawing/2014/main" id="{F56D964E-952D-374C-99C8-4353F3ADD9C2}"/>
              </a:ext>
            </a:extLst>
          </p:cNvPr>
          <p:cNvGrpSpPr/>
          <p:nvPr/>
        </p:nvGrpSpPr>
        <p:grpSpPr>
          <a:xfrm flipV="1">
            <a:off x="5067302" y="1424705"/>
            <a:ext cx="2287153" cy="2287156"/>
            <a:chOff x="452583" y="2848262"/>
            <a:chExt cx="3655290" cy="3620655"/>
          </a:xfrm>
        </p:grpSpPr>
        <p:pic>
          <p:nvPicPr>
            <p:cNvPr id="59" name="Picture 58" descr="Mini Grid">
              <a:extLst>
                <a:ext uri="{FF2B5EF4-FFF2-40B4-BE49-F238E27FC236}">
                  <a16:creationId xmlns:a16="http://schemas.microsoft.com/office/drawing/2014/main" id="{02FCDFC0-20B4-D48D-D070-87CFD6A022E9}"/>
                </a:ext>
              </a:extLst>
            </p:cNvPr>
            <p:cNvPicPr>
              <a:picLocks noChangeAspect="1"/>
            </p:cNvPicPr>
            <p:nvPr/>
          </p:nvPicPr>
          <p:blipFill>
            <a:blip r:embed="rId2"/>
            <a:stretch>
              <a:fillRect/>
            </a:stretch>
          </p:blipFill>
          <p:spPr>
            <a:xfrm>
              <a:off x="452583" y="2848262"/>
              <a:ext cx="3655290" cy="3620655"/>
            </a:xfrm>
            <a:prstGeom prst="rect">
              <a:avLst/>
            </a:prstGeom>
          </p:spPr>
        </p:pic>
        <p:sp>
          <p:nvSpPr>
            <p:cNvPr id="60" name="Star: 5 Points 59">
              <a:extLst>
                <a:ext uri="{FF2B5EF4-FFF2-40B4-BE49-F238E27FC236}">
                  <a16:creationId xmlns:a16="http://schemas.microsoft.com/office/drawing/2014/main" id="{67AAF157-2FE1-B738-BCE2-4AEFEF2FE151}"/>
                </a:ext>
              </a:extLst>
            </p:cNvPr>
            <p:cNvSpPr/>
            <p:nvPr/>
          </p:nvSpPr>
          <p:spPr>
            <a:xfrm rot="19500000">
              <a:off x="1891146" y="3939309"/>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61" name="Star: 5 Points 60">
              <a:extLst>
                <a:ext uri="{FF2B5EF4-FFF2-40B4-BE49-F238E27FC236}">
                  <a16:creationId xmlns:a16="http://schemas.microsoft.com/office/drawing/2014/main" id="{36F50FA4-2D27-2A61-3EB2-824C93660453}"/>
                </a:ext>
              </a:extLst>
            </p:cNvPr>
            <p:cNvSpPr/>
            <p:nvPr/>
          </p:nvSpPr>
          <p:spPr>
            <a:xfrm rot="19320000">
              <a:off x="2282247" y="5063548"/>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grpSp>
        <p:nvGrpSpPr>
          <p:cNvPr id="67" name="Group 66">
            <a:extLst>
              <a:ext uri="{FF2B5EF4-FFF2-40B4-BE49-F238E27FC236}">
                <a16:creationId xmlns:a16="http://schemas.microsoft.com/office/drawing/2014/main" id="{C989480B-E18E-E64E-1030-2CF26DC69856}"/>
              </a:ext>
            </a:extLst>
          </p:cNvPr>
          <p:cNvGrpSpPr/>
          <p:nvPr/>
        </p:nvGrpSpPr>
        <p:grpSpPr>
          <a:xfrm flipV="1">
            <a:off x="8319268" y="3997420"/>
            <a:ext cx="2284845" cy="2289464"/>
            <a:chOff x="1214582" y="2709718"/>
            <a:chExt cx="3664526" cy="3622963"/>
          </a:xfrm>
        </p:grpSpPr>
        <p:pic>
          <p:nvPicPr>
            <p:cNvPr id="64" name="Picture 63" descr="Mini Grid">
              <a:extLst>
                <a:ext uri="{FF2B5EF4-FFF2-40B4-BE49-F238E27FC236}">
                  <a16:creationId xmlns:a16="http://schemas.microsoft.com/office/drawing/2014/main" id="{725102B6-7AC1-9671-6136-F8ECDE7BF017}"/>
                </a:ext>
              </a:extLst>
            </p:cNvPr>
            <p:cNvPicPr>
              <a:picLocks noChangeAspect="1"/>
            </p:cNvPicPr>
            <p:nvPr/>
          </p:nvPicPr>
          <p:blipFill>
            <a:blip r:embed="rId2"/>
            <a:stretch>
              <a:fillRect/>
            </a:stretch>
          </p:blipFill>
          <p:spPr>
            <a:xfrm>
              <a:off x="1214582" y="2709718"/>
              <a:ext cx="3664526" cy="3622963"/>
            </a:xfrm>
            <a:prstGeom prst="rect">
              <a:avLst/>
            </a:prstGeom>
          </p:spPr>
        </p:pic>
        <p:sp>
          <p:nvSpPr>
            <p:cNvPr id="65" name="Star: 5 Points 64">
              <a:extLst>
                <a:ext uri="{FF2B5EF4-FFF2-40B4-BE49-F238E27FC236}">
                  <a16:creationId xmlns:a16="http://schemas.microsoft.com/office/drawing/2014/main" id="{0ED15D32-559C-8CC2-8768-82B4D8B448CB}"/>
                </a:ext>
              </a:extLst>
            </p:cNvPr>
            <p:cNvSpPr/>
            <p:nvPr/>
          </p:nvSpPr>
          <p:spPr>
            <a:xfrm rot="6480000">
              <a:off x="3435349" y="4144241"/>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66" name="Star: 5 Points 65">
              <a:extLst>
                <a:ext uri="{FF2B5EF4-FFF2-40B4-BE49-F238E27FC236}">
                  <a16:creationId xmlns:a16="http://schemas.microsoft.com/office/drawing/2014/main" id="{3F2BC7AF-C8FF-EB78-E467-0DC07FE14B25}"/>
                </a:ext>
              </a:extLst>
            </p:cNvPr>
            <p:cNvSpPr/>
            <p:nvPr/>
          </p:nvSpPr>
          <p:spPr>
            <a:xfrm rot="2040000">
              <a:off x="2292060" y="4547659"/>
              <a:ext cx="290945" cy="26323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sp>
        <p:nvSpPr>
          <p:cNvPr id="69" name="Arrow: Down 68">
            <a:extLst>
              <a:ext uri="{FF2B5EF4-FFF2-40B4-BE49-F238E27FC236}">
                <a16:creationId xmlns:a16="http://schemas.microsoft.com/office/drawing/2014/main" id="{5B4B7F37-78E8-33E1-9205-B735FF80890F}"/>
              </a:ext>
            </a:extLst>
          </p:cNvPr>
          <p:cNvSpPr/>
          <p:nvPr/>
        </p:nvSpPr>
        <p:spPr>
          <a:xfrm>
            <a:off x="2259060" y="3775362"/>
            <a:ext cx="554181" cy="2309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Arrow: Down 69">
            <a:extLst>
              <a:ext uri="{FF2B5EF4-FFF2-40B4-BE49-F238E27FC236}">
                <a16:creationId xmlns:a16="http://schemas.microsoft.com/office/drawing/2014/main" id="{B5C423B1-FCB2-A83B-6ABF-36CA5462D9A1}"/>
              </a:ext>
            </a:extLst>
          </p:cNvPr>
          <p:cNvSpPr/>
          <p:nvPr/>
        </p:nvSpPr>
        <p:spPr>
          <a:xfrm>
            <a:off x="9186333" y="3769589"/>
            <a:ext cx="554181" cy="2309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Arrow: Down 70">
            <a:extLst>
              <a:ext uri="{FF2B5EF4-FFF2-40B4-BE49-F238E27FC236}">
                <a16:creationId xmlns:a16="http://schemas.microsoft.com/office/drawing/2014/main" id="{2C09F3FB-C846-A098-43D0-DF78B5E73DD4}"/>
              </a:ext>
            </a:extLst>
          </p:cNvPr>
          <p:cNvSpPr/>
          <p:nvPr/>
        </p:nvSpPr>
        <p:spPr>
          <a:xfrm>
            <a:off x="5934363" y="3775362"/>
            <a:ext cx="554181" cy="2309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87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BC9957B-1CFA-6281-29B5-3538C9C68E5D}"/>
              </a:ext>
            </a:extLst>
          </p:cNvPr>
          <p:cNvSpPr>
            <a:spLocks noGrp="1"/>
          </p:cNvSpPr>
          <p:nvPr>
            <p:ph type="pic" sz="quarter" idx="14"/>
          </p:nvPr>
        </p:nvSpPr>
        <p:spPr/>
        <p:txBody>
          <a:bodyPr/>
          <a:lstStyle/>
          <a:p>
            <a:pPr algn="ctr"/>
            <a:r>
              <a:rPr lang="en-US" b="1" i="1" dirty="0"/>
              <a:t>EXPERIMENT INFORMATION:</a:t>
            </a:r>
          </a:p>
          <a:p>
            <a:pPr algn="ctr"/>
            <a:endParaRPr lang="en-US" b="1" i="1" dirty="0"/>
          </a:p>
          <a:p>
            <a:pPr marL="285750" indent="-285750">
              <a:buFont typeface="Arial" panose="020B0604020202020204" pitchFamily="34" charset="0"/>
              <a:buChar char="•"/>
            </a:pPr>
            <a:r>
              <a:rPr lang="en-US" sz="1600" dirty="0"/>
              <a:t>We conducted an experiment involving seven participants aged between 19 and 25. </a:t>
            </a:r>
          </a:p>
          <a:p>
            <a:pPr marL="285750" indent="-285750">
              <a:buFont typeface="Arial" panose="020B0604020202020204" pitchFamily="34" charset="0"/>
              <a:buChar char="•"/>
            </a:pPr>
            <a:r>
              <a:rPr lang="en-US" sz="1600" dirty="0"/>
              <a:t>Each participant was exposed to three distinct patterns of vibration presented in a randomized sequence.</a:t>
            </a:r>
          </a:p>
          <a:p>
            <a:pPr marL="285750" indent="-285750">
              <a:buFont typeface="Arial" panose="020B0604020202020204" pitchFamily="34" charset="0"/>
              <a:buChar char="•"/>
            </a:pPr>
            <a:r>
              <a:rPr lang="en-US" sz="1600" dirty="0"/>
              <a:t>Subsequently, participants were requested to say their perception of motion after each pattern, indicating whether they perceived it as vertical or horizontal.</a:t>
            </a:r>
          </a:p>
          <a:p>
            <a:pPr marL="285750" indent="-285750" algn="just">
              <a:buFont typeface="Arial" panose="020B0604020202020204" pitchFamily="34" charset="0"/>
              <a:buChar char="•"/>
            </a:pPr>
            <a:endParaRPr lang="en-US" b="1" i="1" dirty="0"/>
          </a:p>
          <a:p>
            <a:pPr marL="285750" indent="-285750" algn="just">
              <a:buFont typeface="Arial" panose="020B0604020202020204" pitchFamily="34" charset="0"/>
              <a:buChar char="•"/>
            </a:pPr>
            <a:endParaRPr lang="en-US" b="1" i="1" dirty="0"/>
          </a:p>
          <a:p>
            <a:pPr marL="285750" indent="-285750" algn="just">
              <a:buFont typeface="Arial" panose="020B0604020202020204" pitchFamily="34" charset="0"/>
              <a:buChar char="•"/>
            </a:pPr>
            <a:endParaRPr lang="en-US" b="1" i="1" dirty="0"/>
          </a:p>
          <a:p>
            <a:pPr marL="285750" indent="-285750" algn="just">
              <a:buFont typeface="Arial" panose="020B0604020202020204" pitchFamily="34" charset="0"/>
              <a:buChar char="•"/>
            </a:pPr>
            <a:endParaRPr lang="en-US" b="1" i="1" dirty="0"/>
          </a:p>
          <a:p>
            <a:pPr marL="285750" indent="-285750" algn="just">
              <a:buFont typeface="Arial" panose="020B0604020202020204" pitchFamily="34" charset="0"/>
              <a:buChar char="•"/>
            </a:pPr>
            <a:endParaRPr lang="en-US" b="1" i="1" dirty="0"/>
          </a:p>
          <a:p>
            <a:pPr marL="285750" indent="-285750" algn="just">
              <a:buFont typeface="Arial" panose="020B0604020202020204" pitchFamily="34" charset="0"/>
              <a:buChar char="•"/>
            </a:pPr>
            <a:endParaRPr lang="ro-RO" b="1" i="1" dirty="0"/>
          </a:p>
        </p:txBody>
      </p:sp>
      <p:sp>
        <p:nvSpPr>
          <p:cNvPr id="6" name="Slide Number Placeholder 5">
            <a:extLst>
              <a:ext uri="{FF2B5EF4-FFF2-40B4-BE49-F238E27FC236}">
                <a16:creationId xmlns:a16="http://schemas.microsoft.com/office/drawing/2014/main" id="{56DEC14A-B860-A0D8-1460-1949CBB6319D}"/>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9" name="TextBox 8">
            <a:extLst>
              <a:ext uri="{FF2B5EF4-FFF2-40B4-BE49-F238E27FC236}">
                <a16:creationId xmlns:a16="http://schemas.microsoft.com/office/drawing/2014/main" id="{13DF5697-C56D-3645-94F6-A1EE93AA0597}"/>
              </a:ext>
            </a:extLst>
          </p:cNvPr>
          <p:cNvSpPr txBox="1"/>
          <p:nvPr/>
        </p:nvSpPr>
        <p:spPr>
          <a:xfrm>
            <a:off x="2600646" y="713215"/>
            <a:ext cx="6101396" cy="646331"/>
          </a:xfrm>
          <a:prstGeom prst="rect">
            <a:avLst/>
          </a:prstGeom>
          <a:noFill/>
        </p:spPr>
        <p:txBody>
          <a:bodyPr wrap="square" rtlCol="0">
            <a:spAutoFit/>
          </a:bodyPr>
          <a:lstStyle/>
          <a:p>
            <a:r>
              <a:rPr lang="en-US" sz="3600" dirty="0">
                <a:solidFill>
                  <a:schemeClr val="accent6"/>
                </a:solidFill>
                <a:latin typeface="+mj-lt"/>
              </a:rPr>
              <a:t>TESTING &amp; OUTCOME</a:t>
            </a:r>
            <a:endParaRPr lang="ro-RO" sz="3600" dirty="0">
              <a:solidFill>
                <a:schemeClr val="accent6"/>
              </a:solidFill>
              <a:latin typeface="+mj-lt"/>
            </a:endParaRPr>
          </a:p>
        </p:txBody>
      </p:sp>
      <p:pic>
        <p:nvPicPr>
          <p:cNvPr id="10" name="Picture 9">
            <a:extLst>
              <a:ext uri="{FF2B5EF4-FFF2-40B4-BE49-F238E27FC236}">
                <a16:creationId xmlns:a16="http://schemas.microsoft.com/office/drawing/2014/main" id="{B38CF3C4-5E2B-5324-49BC-5460DDF8C93A}"/>
              </a:ext>
            </a:extLst>
          </p:cNvPr>
          <p:cNvPicPr>
            <a:picLocks noChangeAspect="1"/>
          </p:cNvPicPr>
          <p:nvPr/>
        </p:nvPicPr>
        <p:blipFill>
          <a:blip r:embed="rId2"/>
          <a:stretch>
            <a:fillRect/>
          </a:stretch>
        </p:blipFill>
        <p:spPr>
          <a:xfrm>
            <a:off x="1123182" y="2699882"/>
            <a:ext cx="7291448" cy="3060457"/>
          </a:xfrm>
          <a:prstGeom prst="rect">
            <a:avLst/>
          </a:prstGeom>
        </p:spPr>
      </p:pic>
      <p:sp>
        <p:nvSpPr>
          <p:cNvPr id="11" name="TextBox 10">
            <a:extLst>
              <a:ext uri="{FF2B5EF4-FFF2-40B4-BE49-F238E27FC236}">
                <a16:creationId xmlns:a16="http://schemas.microsoft.com/office/drawing/2014/main" id="{9CDAD7A6-6ECC-A2EB-03A0-A9A9F0A9D2FC}"/>
              </a:ext>
            </a:extLst>
          </p:cNvPr>
          <p:cNvSpPr txBox="1"/>
          <p:nvPr/>
        </p:nvSpPr>
        <p:spPr>
          <a:xfrm>
            <a:off x="485522" y="1469822"/>
            <a:ext cx="8439993" cy="923330"/>
          </a:xfrm>
          <a:prstGeom prst="rect">
            <a:avLst/>
          </a:prstGeom>
          <a:noFill/>
        </p:spPr>
        <p:txBody>
          <a:bodyPr wrap="square" rtlCol="0">
            <a:spAutoFit/>
          </a:bodyPr>
          <a:lstStyle/>
          <a:p>
            <a:r>
              <a:rPr lang="en-US" b="0" i="0" dirty="0">
                <a:solidFill>
                  <a:srgbClr val="0D0D0D"/>
                </a:solidFill>
                <a:effectLst/>
                <a:highlight>
                  <a:srgbClr val="FFFFFF"/>
                </a:highlight>
                <a:latin typeface="Söhne"/>
              </a:rPr>
              <a:t>The diverse interpretations of apparent motion among individuals are discernible within the depicted images:</a:t>
            </a:r>
            <a:endParaRPr lang="ro-RO" dirty="0"/>
          </a:p>
          <a:p>
            <a:endParaRPr lang="ro-RO" dirty="0"/>
          </a:p>
        </p:txBody>
      </p:sp>
    </p:spTree>
    <p:extLst>
      <p:ext uri="{BB962C8B-B14F-4D97-AF65-F5344CB8AC3E}">
        <p14:creationId xmlns:p14="http://schemas.microsoft.com/office/powerpoint/2010/main" val="56352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pic>
        <p:nvPicPr>
          <p:cNvPr id="9" name="Picture 8">
            <a:extLst>
              <a:ext uri="{FF2B5EF4-FFF2-40B4-BE49-F238E27FC236}">
                <a16:creationId xmlns:a16="http://schemas.microsoft.com/office/drawing/2014/main" id="{7F5E4061-A294-FF99-F291-EFEB3BF2ABEB}"/>
              </a:ext>
            </a:extLst>
          </p:cNvPr>
          <p:cNvPicPr>
            <a:picLocks noChangeAspect="1"/>
          </p:cNvPicPr>
          <p:nvPr/>
        </p:nvPicPr>
        <p:blipFill rotWithShape="1">
          <a:blip r:embed="rId3"/>
          <a:srcRect r="42022"/>
          <a:stretch/>
        </p:blipFill>
        <p:spPr>
          <a:xfrm>
            <a:off x="5724602" y="456865"/>
            <a:ext cx="4709574" cy="3429224"/>
          </a:xfrm>
          <a:prstGeom prst="rect">
            <a:avLst/>
          </a:prstGeom>
        </p:spPr>
      </p:pic>
      <p:pic>
        <p:nvPicPr>
          <p:cNvPr id="11" name="Picture 10">
            <a:extLst>
              <a:ext uri="{FF2B5EF4-FFF2-40B4-BE49-F238E27FC236}">
                <a16:creationId xmlns:a16="http://schemas.microsoft.com/office/drawing/2014/main" id="{2EF26590-D116-C075-759B-2A9A44D2961B}"/>
              </a:ext>
            </a:extLst>
          </p:cNvPr>
          <p:cNvPicPr>
            <a:picLocks noChangeAspect="1"/>
          </p:cNvPicPr>
          <p:nvPr/>
        </p:nvPicPr>
        <p:blipFill rotWithShape="1">
          <a:blip r:embed="rId4"/>
          <a:srcRect r="42625"/>
          <a:stretch/>
        </p:blipFill>
        <p:spPr>
          <a:xfrm>
            <a:off x="679742" y="2710828"/>
            <a:ext cx="4731329" cy="3463861"/>
          </a:xfrm>
          <a:prstGeom prst="rect">
            <a:avLst/>
          </a:prstGeom>
        </p:spPr>
      </p:pic>
      <p:pic>
        <p:nvPicPr>
          <p:cNvPr id="2" name="Picture 1" descr="A pie chart with a red circle and blue circle&#10;&#10;Description automatically generated">
            <a:extLst>
              <a:ext uri="{FF2B5EF4-FFF2-40B4-BE49-F238E27FC236}">
                <a16:creationId xmlns:a16="http://schemas.microsoft.com/office/drawing/2014/main" id="{46C1DC48-AA64-A4E1-84F1-6F6354A32E24}"/>
              </a:ext>
            </a:extLst>
          </p:cNvPr>
          <p:cNvPicPr>
            <a:picLocks noChangeAspect="1"/>
          </p:cNvPicPr>
          <p:nvPr/>
        </p:nvPicPr>
        <p:blipFill rotWithShape="1">
          <a:blip r:embed="rId4"/>
          <a:srcRect l="-73513" t="-52344" r="153323" b="124912"/>
          <a:stretch/>
        </p:blipFill>
        <p:spPr>
          <a:xfrm>
            <a:off x="3268155" y="1716538"/>
            <a:ext cx="1245666" cy="710757"/>
          </a:xfrm>
          <a:prstGeom prst="rect">
            <a:avLst/>
          </a:prstGeom>
        </p:spPr>
      </p:pic>
      <p:pic>
        <p:nvPicPr>
          <p:cNvPr id="3" name="Picture 2" descr="A pie chart with a red circle and blue circle&#10;&#10;Description automatically generated">
            <a:extLst>
              <a:ext uri="{FF2B5EF4-FFF2-40B4-BE49-F238E27FC236}">
                <a16:creationId xmlns:a16="http://schemas.microsoft.com/office/drawing/2014/main" id="{6F3DD528-574C-BBF8-F656-11158311C076}"/>
              </a:ext>
            </a:extLst>
          </p:cNvPr>
          <p:cNvPicPr>
            <a:picLocks noChangeAspect="1"/>
          </p:cNvPicPr>
          <p:nvPr/>
        </p:nvPicPr>
        <p:blipFill rotWithShape="1">
          <a:blip r:embed="rId4"/>
          <a:srcRect l="60880" t="24576" r="21918" b="52637"/>
          <a:stretch/>
        </p:blipFill>
        <p:spPr>
          <a:xfrm>
            <a:off x="7277836" y="4610765"/>
            <a:ext cx="1608558" cy="895202"/>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284756-A761-9E91-5D1B-967BE06E3AED}"/>
              </a:ext>
            </a:extLst>
          </p:cNvPr>
          <p:cNvPicPr>
            <a:picLocks noChangeAspect="1"/>
          </p:cNvPicPr>
          <p:nvPr/>
        </p:nvPicPr>
        <p:blipFill>
          <a:blip r:embed="rId2"/>
          <a:stretch>
            <a:fillRect/>
          </a:stretch>
        </p:blipFill>
        <p:spPr>
          <a:xfrm>
            <a:off x="145656" y="1950434"/>
            <a:ext cx="6983427" cy="3928176"/>
          </a:xfrm>
          <a:prstGeom prst="rect">
            <a:avLst/>
          </a:prstGeom>
          <a:noFill/>
        </p:spPr>
      </p:pic>
      <p:sp>
        <p:nvSpPr>
          <p:cNvPr id="6" name="Slide Number Placeholder 5">
            <a:extLst>
              <a:ext uri="{FF2B5EF4-FFF2-40B4-BE49-F238E27FC236}">
                <a16:creationId xmlns:a16="http://schemas.microsoft.com/office/drawing/2014/main" id="{EAB32ABB-C39D-ECD9-D1E6-462699C5CDE1}"/>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9</a:t>
            </a:fld>
            <a:endParaRPr lang="en-US"/>
          </a:p>
        </p:txBody>
      </p:sp>
      <p:pic>
        <p:nvPicPr>
          <p:cNvPr id="8" name="Picture 7">
            <a:extLst>
              <a:ext uri="{FF2B5EF4-FFF2-40B4-BE49-F238E27FC236}">
                <a16:creationId xmlns:a16="http://schemas.microsoft.com/office/drawing/2014/main" id="{77D0AC0A-43D0-051B-D942-07EB1371DF7D}"/>
              </a:ext>
            </a:extLst>
          </p:cNvPr>
          <p:cNvPicPr>
            <a:picLocks noChangeAspect="1"/>
          </p:cNvPicPr>
          <p:nvPr/>
        </p:nvPicPr>
        <p:blipFill>
          <a:blip r:embed="rId3"/>
          <a:stretch>
            <a:fillRect/>
          </a:stretch>
        </p:blipFill>
        <p:spPr>
          <a:xfrm>
            <a:off x="2834662" y="979390"/>
            <a:ext cx="4023158" cy="517448"/>
          </a:xfrm>
          <a:prstGeom prst="rect">
            <a:avLst/>
          </a:prstGeom>
        </p:spPr>
      </p:pic>
    </p:spTree>
    <p:extLst>
      <p:ext uri="{BB962C8B-B14F-4D97-AF65-F5344CB8AC3E}">
        <p14:creationId xmlns:p14="http://schemas.microsoft.com/office/powerpoint/2010/main" val="1231542211"/>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99543C-82E8-4821-93BD-5A60BEB423E2}">
  <ds:schemaRefs>
    <ds:schemaRef ds:uri="http://schemas.microsoft.com/sharepoint/v3/contenttype/forms"/>
  </ds:schemaRefs>
</ds:datastoreItem>
</file>

<file path=customXml/itemProps2.xml><?xml version="1.0" encoding="utf-8"?>
<ds:datastoreItem xmlns:ds="http://schemas.openxmlformats.org/officeDocument/2006/customXml" ds:itemID="{A7FA76D1-3C6D-40BC-A42D-496B6EDE8B8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D7B7F6F-2C08-4296-B7AB-C2C3F4219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tf78438558_wac</Template>
  <TotalTime>0</TotalTime>
  <Words>469</Words>
  <Application>Microsoft Office PowerPoint</Application>
  <PresentationFormat>Widescreen</PresentationFormat>
  <Paragraphs>62</Paragraphs>
  <Slides>11</Slides>
  <Notes>8</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Custom</vt:lpstr>
      <vt:lpstr>PowerPoint Presentation</vt:lpstr>
      <vt:lpstr>Contents</vt:lpstr>
      <vt:lpstr>Description of the project</vt:lpstr>
      <vt:lpstr>PowerPoint Presentation</vt:lpstr>
      <vt:lpstr>EQUIPMENT</vt:lpstr>
      <vt:lpstr>PREDeFINED PATTERNS</vt:lpstr>
      <vt:lpstr>PowerPoint Presentation</vt:lpstr>
      <vt:lpstr>PowerPoint Presentation</vt:lpstr>
      <vt:lpstr>PowerPoint Presentation</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APPARENT MOTION</dc:title>
  <dc:subject/>
  <dc:creator/>
  <cp:lastModifiedBy/>
  <cp:revision>46</cp:revision>
  <dcterms:created xsi:type="dcterms:W3CDTF">2024-04-09T11:56:44Z</dcterms:created>
  <dcterms:modified xsi:type="dcterms:W3CDTF">2024-04-11T13:48:57Z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